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1" r:id="rId2"/>
    <p:sldId id="258" r:id="rId3"/>
    <p:sldId id="259" r:id="rId4"/>
    <p:sldId id="260" r:id="rId5"/>
    <p:sldId id="262" r:id="rId6"/>
    <p:sldId id="263" r:id="rId7"/>
    <p:sldId id="264" r:id="rId8"/>
    <p:sldId id="265" r:id="rId9"/>
    <p:sldId id="267" r:id="rId10"/>
    <p:sldId id="268" r:id="rId11"/>
    <p:sldId id="26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1638" y="-5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7/22/2022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7/22/2022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7/22/2022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7/22/2022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7/22/2022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7/22/2022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7/22/2022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7/22/2022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7/22/2022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7/22/2022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7/22/2022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7/22/2022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7/22/2022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7/22/2022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7/22/2022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7/22/2022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7/22/2022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7/22/2022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762000"/>
            <a:ext cx="8773367" cy="3962400"/>
          </a:xfrm>
        </p:spPr>
        <p:txBody>
          <a:bodyPr/>
          <a:lstStyle/>
          <a:p>
            <a:pPr algn="ctr"/>
            <a:r>
              <a:rPr lang="en-IN" sz="7200" dirty="0" smtClean="0">
                <a:solidFill>
                  <a:srgbClr val="FFFF00"/>
                </a:solidFill>
                <a:latin typeface="Algerian" panose="04020705040A02060702" pitchFamily="82" charset="0"/>
              </a:rPr>
              <a:t>WILLIAM  SHAKESPEARE’S BIOGRPHY</a:t>
            </a:r>
            <a:endParaRPr lang="en-IN" sz="7200" dirty="0">
              <a:solidFill>
                <a:srgbClr val="FFFF0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4800600"/>
            <a:ext cx="8901859" cy="16637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3600" b="1" dirty="0" smtClean="0"/>
              <a:t>MA </a:t>
            </a:r>
            <a:r>
              <a:rPr lang="en-IN" sz="3600" b="1" dirty="0" err="1" smtClean="0"/>
              <a:t>Ist</a:t>
            </a:r>
            <a:r>
              <a:rPr lang="en-IN" sz="3600" b="1" dirty="0" smtClean="0"/>
              <a:t> Semester  </a:t>
            </a:r>
          </a:p>
          <a:p>
            <a:pPr marL="0" indent="0" algn="ctr">
              <a:buNone/>
            </a:pPr>
            <a:r>
              <a:rPr lang="en-IN" sz="3600" b="1" dirty="0" smtClean="0"/>
              <a:t>(</a:t>
            </a:r>
            <a:r>
              <a:rPr lang="en-IN" sz="3600" b="1" dirty="0"/>
              <a:t>Shakespeare) Paper III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775550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73386A-8F11-C4AB-88AE-271793695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 smtClean="0"/>
              <a:t>Shakespeare’s Early </a:t>
            </a:r>
            <a:r>
              <a:rPr lang="en-US" sz="4400" b="1" dirty="0"/>
              <a:t>years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E65682B-6E36-778F-943D-E27E05957E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2209800"/>
            <a:ext cx="8761413" cy="4343400"/>
          </a:xfrm>
        </p:spPr>
        <p:txBody>
          <a:bodyPr>
            <a:noAutofit/>
          </a:bodyPr>
          <a:lstStyle/>
          <a:p>
            <a:r>
              <a:rPr lang="en-US" sz="2800" dirty="0" smtClean="0"/>
              <a:t>Baptized </a:t>
            </a:r>
            <a:r>
              <a:rPr lang="en-US" sz="2800" dirty="0"/>
              <a:t>26 April, </a:t>
            </a:r>
            <a:r>
              <a:rPr lang="en-US" sz="2800" dirty="0" smtClean="0"/>
              <a:t>1564 Stratford-upon-Avon</a:t>
            </a:r>
            <a:r>
              <a:rPr lang="en-US" sz="2800" dirty="0"/>
              <a:t>, </a:t>
            </a:r>
            <a:r>
              <a:rPr lang="en-US" sz="2800" dirty="0" smtClean="0"/>
              <a:t>England</a:t>
            </a:r>
          </a:p>
          <a:p>
            <a:r>
              <a:rPr lang="en-US" sz="2800" dirty="0" smtClean="0"/>
              <a:t>Seven siblings</a:t>
            </a:r>
          </a:p>
          <a:p>
            <a:r>
              <a:rPr lang="en-US" sz="2800" dirty="0" smtClean="0"/>
              <a:t> </a:t>
            </a:r>
            <a:r>
              <a:rPr lang="en-US" sz="2800" dirty="0"/>
              <a:t>Father: John </a:t>
            </a:r>
            <a:r>
              <a:rPr lang="en-US" sz="2800" dirty="0" smtClean="0"/>
              <a:t>Shakespeare </a:t>
            </a:r>
          </a:p>
          <a:p>
            <a:r>
              <a:rPr lang="en-US" sz="2800" dirty="0" smtClean="0"/>
              <a:t>Glover Upper </a:t>
            </a:r>
            <a:r>
              <a:rPr lang="en-US" sz="2800" dirty="0"/>
              <a:t>class </a:t>
            </a:r>
            <a:r>
              <a:rPr lang="en-US" sz="2800" dirty="0" smtClean="0"/>
              <a:t>roots</a:t>
            </a:r>
          </a:p>
          <a:p>
            <a:r>
              <a:rPr lang="en-US" sz="2800" dirty="0" smtClean="0"/>
              <a:t> </a:t>
            </a:r>
            <a:r>
              <a:rPr lang="en-US" sz="2800" dirty="0"/>
              <a:t>Mother: Mary </a:t>
            </a:r>
            <a:r>
              <a:rPr lang="en-US" sz="2800" dirty="0" smtClean="0"/>
              <a:t>Arden</a:t>
            </a:r>
          </a:p>
          <a:p>
            <a:r>
              <a:rPr lang="en-US" sz="2800" dirty="0" smtClean="0"/>
              <a:t> Catholic Upper </a:t>
            </a:r>
            <a:r>
              <a:rPr lang="en-US" sz="2800" dirty="0"/>
              <a:t>class </a:t>
            </a:r>
            <a:r>
              <a:rPr lang="en-US" sz="2800" dirty="0" smtClean="0"/>
              <a:t>roots</a:t>
            </a:r>
          </a:p>
          <a:p>
            <a:r>
              <a:rPr lang="en-US" sz="2800" dirty="0" smtClean="0"/>
              <a:t> </a:t>
            </a:r>
            <a:r>
              <a:rPr lang="en-US" sz="2800" dirty="0"/>
              <a:t>Inherited the house</a:t>
            </a:r>
          </a:p>
        </p:txBody>
      </p:sp>
    </p:spTree>
    <p:extLst>
      <p:ext uri="{BB962C8B-B14F-4D97-AF65-F5344CB8AC3E}">
        <p14:creationId xmlns:p14="http://schemas.microsoft.com/office/powerpoint/2010/main" val="2078434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821B55-6FAD-BF01-7667-82B8EC401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/>
              <a:t>Youth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2226877-F821-CD50-68D9-8CDC63AB19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600" dirty="0" smtClean="0"/>
              <a:t> </a:t>
            </a:r>
            <a:r>
              <a:rPr lang="en-US" sz="3600" dirty="0"/>
              <a:t>Good education at grammar </a:t>
            </a:r>
            <a:r>
              <a:rPr lang="en-US" sz="3600" dirty="0" smtClean="0"/>
              <a:t>school</a:t>
            </a:r>
          </a:p>
          <a:p>
            <a:r>
              <a:rPr lang="en-US" sz="3600" dirty="0" smtClean="0"/>
              <a:t> </a:t>
            </a:r>
            <a:r>
              <a:rPr lang="en-US" sz="3600" dirty="0"/>
              <a:t>Focus on literature, poetry and </a:t>
            </a:r>
            <a:r>
              <a:rPr lang="en-US" sz="3600" dirty="0" smtClean="0"/>
              <a:t>history</a:t>
            </a:r>
          </a:p>
          <a:p>
            <a:r>
              <a:rPr lang="en-US" sz="3600" dirty="0" smtClean="0"/>
              <a:t> </a:t>
            </a:r>
            <a:r>
              <a:rPr lang="en-US" sz="3600" dirty="0"/>
              <a:t>No college education (no hints</a:t>
            </a:r>
            <a:r>
              <a:rPr lang="en-US" sz="3600" dirty="0" smtClean="0"/>
              <a:t>)</a:t>
            </a:r>
          </a:p>
          <a:p>
            <a:r>
              <a:rPr lang="en-US" sz="3600" dirty="0" smtClean="0"/>
              <a:t> </a:t>
            </a:r>
            <a:r>
              <a:rPr lang="en-US" sz="3600" dirty="0"/>
              <a:t>No further </a:t>
            </a:r>
            <a:r>
              <a:rPr lang="en-US" sz="3600" dirty="0" smtClean="0"/>
              <a:t>information </a:t>
            </a:r>
            <a:r>
              <a:rPr lang="en-US" sz="3600" dirty="0"/>
              <a:t>about his childhood and youth</a:t>
            </a:r>
          </a:p>
        </p:txBody>
      </p:sp>
    </p:spTree>
    <p:extLst>
      <p:ext uri="{BB962C8B-B14F-4D97-AF65-F5344CB8AC3E}">
        <p14:creationId xmlns:p14="http://schemas.microsoft.com/office/powerpoint/2010/main" val="3963311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C89AF4-3D22-799B-D5F6-BF8D309EB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/>
              <a:t>Marriage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77035B9-2E03-9477-93D0-6FC1ED93A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r>
              <a:rPr lang="en-US" dirty="0" smtClean="0"/>
              <a:t> </a:t>
            </a:r>
            <a:r>
              <a:rPr lang="en-US" sz="3200" dirty="0"/>
              <a:t>Married Anne Hathaway in </a:t>
            </a:r>
            <a:r>
              <a:rPr lang="en-US" sz="3200" dirty="0" smtClean="0"/>
              <a:t>1582</a:t>
            </a:r>
          </a:p>
          <a:p>
            <a:r>
              <a:rPr lang="en-US" sz="3200" dirty="0" smtClean="0"/>
              <a:t>Pregnant </a:t>
            </a:r>
            <a:r>
              <a:rPr lang="en-US" sz="3200" dirty="0"/>
              <a:t>at the </a:t>
            </a:r>
            <a:r>
              <a:rPr lang="en-US" sz="3200" dirty="0" smtClean="0"/>
              <a:t>time She </a:t>
            </a:r>
            <a:r>
              <a:rPr lang="en-US" sz="3200" dirty="0"/>
              <a:t>was 26 years </a:t>
            </a:r>
            <a:r>
              <a:rPr lang="en-US" sz="3200" dirty="0" smtClean="0"/>
              <a:t>old</a:t>
            </a:r>
          </a:p>
          <a:p>
            <a:r>
              <a:rPr lang="en-US" sz="3200" dirty="0" smtClean="0"/>
              <a:t> </a:t>
            </a:r>
            <a:r>
              <a:rPr lang="en-US" sz="3200" dirty="0"/>
              <a:t>He was only </a:t>
            </a:r>
            <a:r>
              <a:rPr lang="en-US" sz="3200" dirty="0" smtClean="0"/>
              <a:t>18</a:t>
            </a:r>
          </a:p>
          <a:p>
            <a:r>
              <a:rPr lang="en-US" sz="3200" dirty="0" smtClean="0"/>
              <a:t> </a:t>
            </a:r>
            <a:r>
              <a:rPr lang="en-US" sz="3200" dirty="0"/>
              <a:t>Born in 1556 (day is unknown</a:t>
            </a:r>
            <a:r>
              <a:rPr lang="en-US" sz="3200" dirty="0" smtClean="0"/>
              <a:t>)</a:t>
            </a:r>
          </a:p>
          <a:p>
            <a:r>
              <a:rPr lang="en-US" sz="3200" dirty="0" smtClean="0"/>
              <a:t> </a:t>
            </a:r>
            <a:r>
              <a:rPr lang="en-US" sz="3200" dirty="0"/>
              <a:t>Died 6 August, </a:t>
            </a:r>
            <a:r>
              <a:rPr lang="en-US" sz="3200" dirty="0" smtClean="0"/>
              <a:t>1623</a:t>
            </a:r>
          </a:p>
          <a:p>
            <a:r>
              <a:rPr lang="en-US" sz="3200" dirty="0" smtClean="0"/>
              <a:t> </a:t>
            </a:r>
            <a:r>
              <a:rPr lang="en-US" sz="3200" dirty="0"/>
              <a:t>Clues for unhappy </a:t>
            </a:r>
            <a:r>
              <a:rPr lang="en-US" sz="3200" dirty="0" smtClean="0"/>
              <a:t>marriage•</a:t>
            </a:r>
          </a:p>
          <a:p>
            <a:r>
              <a:rPr lang="en-US" sz="3200" dirty="0" smtClean="0"/>
              <a:t>Moved </a:t>
            </a:r>
            <a:r>
              <a:rPr lang="en-US" sz="3200" dirty="0"/>
              <a:t>to London without </a:t>
            </a:r>
            <a:r>
              <a:rPr lang="en-US" sz="3200" dirty="0" smtClean="0"/>
              <a:t>her</a:t>
            </a:r>
          </a:p>
          <a:p>
            <a:r>
              <a:rPr lang="en-US" sz="3200" dirty="0" smtClean="0"/>
              <a:t> </a:t>
            </a:r>
            <a:r>
              <a:rPr lang="en-US" sz="3200" dirty="0"/>
              <a:t>Does not benefit from testament</a:t>
            </a:r>
          </a:p>
        </p:txBody>
      </p:sp>
    </p:spTree>
    <p:extLst>
      <p:ext uri="{BB962C8B-B14F-4D97-AF65-F5344CB8AC3E}">
        <p14:creationId xmlns:p14="http://schemas.microsoft.com/office/powerpoint/2010/main" val="2897420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4AC650-96C2-83DE-6689-E7EECEF2A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Family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26BC1B9-0837-BF0D-2F36-C56B57E6B2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 </a:t>
            </a:r>
            <a:r>
              <a:rPr lang="en-US" sz="3600" dirty="0"/>
              <a:t>First daughter: Susanna (*1583</a:t>
            </a:r>
            <a:r>
              <a:rPr lang="en-US" sz="3600" dirty="0" smtClean="0"/>
              <a:t>)</a:t>
            </a:r>
          </a:p>
          <a:p>
            <a:r>
              <a:rPr lang="en-US" sz="3600" dirty="0" smtClean="0"/>
              <a:t> </a:t>
            </a:r>
            <a:r>
              <a:rPr lang="en-US" sz="3600" dirty="0"/>
              <a:t>Favorite </a:t>
            </a:r>
            <a:r>
              <a:rPr lang="en-US" sz="3600" dirty="0" smtClean="0"/>
              <a:t>daughter </a:t>
            </a:r>
          </a:p>
          <a:p>
            <a:r>
              <a:rPr lang="en-US" sz="3600" dirty="0" smtClean="0"/>
              <a:t>Married </a:t>
            </a:r>
            <a:r>
              <a:rPr lang="en-US" sz="3600" dirty="0"/>
              <a:t>Dr. John Hall (military doctor</a:t>
            </a:r>
            <a:r>
              <a:rPr lang="en-US" sz="3600" dirty="0" smtClean="0"/>
              <a:t>)</a:t>
            </a:r>
          </a:p>
          <a:p>
            <a:r>
              <a:rPr lang="en-US" sz="3600" dirty="0" smtClean="0"/>
              <a:t> </a:t>
            </a:r>
            <a:r>
              <a:rPr lang="en-US" sz="3600" dirty="0"/>
              <a:t>Twins (*1585</a:t>
            </a:r>
            <a:r>
              <a:rPr lang="en-US" sz="3600" dirty="0" smtClean="0"/>
              <a:t>): Judith</a:t>
            </a:r>
          </a:p>
          <a:p>
            <a:r>
              <a:rPr lang="en-US" sz="3600" dirty="0" smtClean="0"/>
              <a:t> </a:t>
            </a:r>
            <a:r>
              <a:rPr lang="en-US" sz="3600" dirty="0" err="1"/>
              <a:t>Hamnet</a:t>
            </a:r>
            <a:r>
              <a:rPr lang="en-US" sz="3600" dirty="0"/>
              <a:t> (died: 1596)</a:t>
            </a:r>
          </a:p>
        </p:txBody>
      </p:sp>
    </p:spTree>
    <p:extLst>
      <p:ext uri="{BB962C8B-B14F-4D97-AF65-F5344CB8AC3E}">
        <p14:creationId xmlns:p14="http://schemas.microsoft.com/office/powerpoint/2010/main" val="1025614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666A0E-E9DB-1936-FD1F-FE47F762F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Lost Years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E04BC39-B8D6-1EE4-08D0-C6D523715B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:</a:t>
            </a:r>
          </a:p>
          <a:p>
            <a:r>
              <a:rPr lang="en-US" sz="2800" dirty="0" smtClean="0"/>
              <a:t>The </a:t>
            </a:r>
            <a:r>
              <a:rPr lang="en-US" sz="2800" dirty="0"/>
              <a:t>period between 1585 and 1592 is known as the </a:t>
            </a:r>
            <a:r>
              <a:rPr lang="en-US" sz="2800" dirty="0" smtClean="0"/>
              <a:t>“Lost </a:t>
            </a:r>
            <a:r>
              <a:rPr lang="en-US" sz="2800" dirty="0"/>
              <a:t>Years" because there are no documentary records of Shakespeare's activities</a:t>
            </a:r>
          </a:p>
        </p:txBody>
      </p:sp>
    </p:spTree>
    <p:extLst>
      <p:ext uri="{BB962C8B-B14F-4D97-AF65-F5344CB8AC3E}">
        <p14:creationId xmlns:p14="http://schemas.microsoft.com/office/powerpoint/2010/main" val="265209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39C678-54CA-E3D0-74B6-71D6F2786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Later years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A28F8B1-CE32-70AF-F627-2566E0AA30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dirty="0" smtClean="0"/>
              <a:t>• </a:t>
            </a:r>
            <a:r>
              <a:rPr lang="en-US" sz="2800" dirty="0"/>
              <a:t>Moved to London (1591)Worked as an actor and playwright (Globe Theatre</a:t>
            </a:r>
            <a:r>
              <a:rPr lang="en-US" sz="2800" dirty="0" smtClean="0"/>
              <a:t>)</a:t>
            </a:r>
          </a:p>
          <a:p>
            <a:pPr marL="0" indent="0">
              <a:buNone/>
            </a:pPr>
            <a:r>
              <a:rPr lang="en-US" sz="2800" dirty="0" smtClean="0"/>
              <a:t>• </a:t>
            </a:r>
            <a:r>
              <a:rPr lang="en-US" sz="2800" dirty="0"/>
              <a:t>At the age of 46 he moved back to </a:t>
            </a:r>
            <a:r>
              <a:rPr lang="en-US" sz="2800" dirty="0" smtClean="0"/>
              <a:t>Stratford</a:t>
            </a:r>
          </a:p>
          <a:p>
            <a:pPr marL="0" indent="0">
              <a:buNone/>
            </a:pPr>
            <a:r>
              <a:rPr lang="en-US" sz="2800" dirty="0" smtClean="0"/>
              <a:t>• </a:t>
            </a:r>
            <a:r>
              <a:rPr lang="en-US" sz="2800" dirty="0"/>
              <a:t>Rich </a:t>
            </a:r>
            <a:r>
              <a:rPr lang="en-US" sz="2800" dirty="0" smtClean="0"/>
              <a:t>man</a:t>
            </a:r>
          </a:p>
          <a:p>
            <a:pPr marL="0" indent="0">
              <a:buNone/>
            </a:pPr>
            <a:r>
              <a:rPr lang="en-US" sz="2800" dirty="0" smtClean="0"/>
              <a:t>• </a:t>
            </a:r>
            <a:r>
              <a:rPr lang="en-US" sz="2800" dirty="0"/>
              <a:t>Visited family and friends in </a:t>
            </a:r>
            <a:r>
              <a:rPr lang="en-US" sz="2800" dirty="0" smtClean="0"/>
              <a:t>London</a:t>
            </a:r>
          </a:p>
          <a:p>
            <a:pPr marL="0" indent="0">
              <a:buNone/>
            </a:pPr>
            <a:r>
              <a:rPr lang="en-US" sz="2800" dirty="0" smtClean="0"/>
              <a:t>• </a:t>
            </a:r>
            <a:r>
              <a:rPr lang="en-US" sz="2800" dirty="0"/>
              <a:t>Died at the age of 52 in </a:t>
            </a:r>
            <a:r>
              <a:rPr lang="en-US" sz="2800" dirty="0" smtClean="0"/>
              <a:t>Stratford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Exact </a:t>
            </a:r>
            <a:r>
              <a:rPr lang="en-US" sz="2800" dirty="0"/>
              <a:t>date and reason </a:t>
            </a:r>
            <a:r>
              <a:rPr lang="en-US" sz="2800" dirty="0" smtClean="0"/>
              <a:t>unknown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Speculation</a:t>
            </a:r>
            <a:r>
              <a:rPr lang="en-US" sz="2800" dirty="0"/>
              <a:t>: died of a fever caused by drinking</a:t>
            </a:r>
          </a:p>
        </p:txBody>
      </p:sp>
    </p:spTree>
    <p:extLst>
      <p:ext uri="{BB962C8B-B14F-4D97-AF65-F5344CB8AC3E}">
        <p14:creationId xmlns:p14="http://schemas.microsoft.com/office/powerpoint/2010/main" val="226219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3461FD-FC4F-DA10-12D6-F2E67AE16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Shakespeare's work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C69095F-6CB9-4AF8-E515-53C4D6263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981200"/>
            <a:ext cx="8990013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/>
              <a:t>Comedy</a:t>
            </a:r>
          </a:p>
          <a:p>
            <a:pPr marL="0" indent="0">
              <a:buNone/>
            </a:pPr>
            <a:r>
              <a:rPr lang="en-US" sz="2400" dirty="0" smtClean="0"/>
              <a:t>• </a:t>
            </a:r>
            <a:r>
              <a:rPr lang="en-US" sz="2400" dirty="0"/>
              <a:t>The Merchant of </a:t>
            </a:r>
            <a:r>
              <a:rPr lang="en-US" sz="2400" dirty="0" smtClean="0"/>
              <a:t>Venice, A </a:t>
            </a:r>
            <a:r>
              <a:rPr lang="en-US" sz="2400" dirty="0"/>
              <a:t>midsummer Night's </a:t>
            </a:r>
            <a:r>
              <a:rPr lang="en-US" sz="2400" dirty="0" smtClean="0"/>
              <a:t>Dream</a:t>
            </a:r>
          </a:p>
          <a:p>
            <a:pPr marL="0" indent="0">
              <a:buNone/>
            </a:pPr>
            <a:r>
              <a:rPr lang="en-US" sz="2400" dirty="0" smtClean="0"/>
              <a:t>• </a:t>
            </a:r>
            <a:r>
              <a:rPr lang="en-US" sz="2400" dirty="0"/>
              <a:t>The </a:t>
            </a:r>
            <a:r>
              <a:rPr lang="en-US" sz="2400" dirty="0" smtClean="0"/>
              <a:t>Tempest</a:t>
            </a:r>
          </a:p>
          <a:p>
            <a:pPr marL="0" indent="0">
              <a:buNone/>
            </a:pPr>
            <a:r>
              <a:rPr lang="en-US" sz="2400" dirty="0" smtClean="0"/>
              <a:t>• </a:t>
            </a:r>
            <a:r>
              <a:rPr lang="en-US" sz="2400" dirty="0"/>
              <a:t>Twelfth </a:t>
            </a:r>
            <a:r>
              <a:rPr lang="en-US" sz="2400" dirty="0" smtClean="0"/>
              <a:t>Night , Winter's Tale History Henry </a:t>
            </a:r>
            <a:r>
              <a:rPr lang="en-US" sz="2400" dirty="0"/>
              <a:t>IV (1-3</a:t>
            </a:r>
            <a:r>
              <a:rPr lang="en-US" sz="2400" dirty="0" smtClean="0"/>
              <a:t>)</a:t>
            </a:r>
          </a:p>
          <a:p>
            <a:pPr marL="0" indent="0">
              <a:buNone/>
            </a:pPr>
            <a:r>
              <a:rPr lang="en-US" sz="2400" b="1" dirty="0" smtClean="0"/>
              <a:t>Tragedy</a:t>
            </a:r>
          </a:p>
          <a:p>
            <a:pPr marL="0" indent="0">
              <a:buNone/>
            </a:pPr>
            <a:r>
              <a:rPr lang="en-US" sz="2400" dirty="0" smtClean="0"/>
              <a:t>• Hamlet, Romeo </a:t>
            </a:r>
            <a:r>
              <a:rPr lang="en-US" sz="2400" dirty="0"/>
              <a:t>and </a:t>
            </a:r>
            <a:r>
              <a:rPr lang="en-US" sz="2400" dirty="0" smtClean="0"/>
              <a:t>Juliet, King John, Richard II Macbeth, Julius Caesar </a:t>
            </a:r>
          </a:p>
          <a:p>
            <a:pPr marL="0" indent="0">
              <a:buNone/>
            </a:pPr>
            <a:r>
              <a:rPr lang="en-US" sz="2400" b="1" dirty="0" smtClean="0"/>
              <a:t>Poetry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The Sonnets  The </a:t>
            </a:r>
            <a:r>
              <a:rPr lang="en-US" sz="2400" dirty="0"/>
              <a:t>Lover's Complaint</a:t>
            </a:r>
          </a:p>
        </p:txBody>
      </p:sp>
    </p:spTree>
    <p:extLst>
      <p:ext uri="{BB962C8B-B14F-4D97-AF65-F5344CB8AC3E}">
        <p14:creationId xmlns:p14="http://schemas.microsoft.com/office/powerpoint/2010/main" val="36071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CD2E98F-3744-F185-6A74-664FC626D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Top 5 Plays</a:t>
            </a:r>
            <a:br>
              <a:rPr lang="en-US" sz="4400" b="1" dirty="0"/>
            </a:br>
            <a:endParaRPr lang="en-US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FD08A08-6958-CCEC-99EB-A219626D7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590800"/>
            <a:ext cx="8825659" cy="34163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Hamlet </a:t>
            </a:r>
          </a:p>
          <a:p>
            <a:r>
              <a:rPr lang="en-US" sz="2800" dirty="0" smtClean="0"/>
              <a:t>Macbeth </a:t>
            </a:r>
          </a:p>
          <a:p>
            <a:r>
              <a:rPr lang="en-US" sz="2800" dirty="0" smtClean="0"/>
              <a:t>Julius Caesar </a:t>
            </a:r>
          </a:p>
          <a:p>
            <a:r>
              <a:rPr lang="en-US" sz="2800" dirty="0" smtClean="0"/>
              <a:t> </a:t>
            </a:r>
            <a:r>
              <a:rPr lang="en-US" sz="2800" dirty="0"/>
              <a:t>Romeo and </a:t>
            </a:r>
            <a:r>
              <a:rPr lang="en-US" sz="2800" dirty="0" smtClean="0"/>
              <a:t>Juliet</a:t>
            </a:r>
          </a:p>
          <a:p>
            <a:r>
              <a:rPr lang="en-US" sz="2800" dirty="0" smtClean="0"/>
              <a:t>Othello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16231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017EA8-593D-D5A5-9417-57BCA6490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3146928-828B-AA30-6B48-2F6D163059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200" dirty="0" smtClean="0"/>
              <a:t>37 plays</a:t>
            </a:r>
          </a:p>
          <a:p>
            <a:r>
              <a:rPr lang="en-US" sz="3200" dirty="0" smtClean="0"/>
              <a:t>154 sonnets</a:t>
            </a:r>
          </a:p>
          <a:p>
            <a:r>
              <a:rPr lang="en-US" sz="3200" dirty="0" smtClean="0"/>
              <a:t> </a:t>
            </a:r>
            <a:r>
              <a:rPr lang="en-US" sz="3200" dirty="0"/>
              <a:t>Most successful plays are </a:t>
            </a:r>
            <a:r>
              <a:rPr lang="en-US" sz="3200" dirty="0" smtClean="0"/>
              <a:t>tragedies</a:t>
            </a:r>
          </a:p>
          <a:p>
            <a:r>
              <a:rPr lang="en-US" sz="3200" dirty="0" smtClean="0"/>
              <a:t>Still </a:t>
            </a:r>
            <a:r>
              <a:rPr lang="en-US" sz="3200" dirty="0"/>
              <a:t>successful in other genres (history, comedy</a:t>
            </a:r>
            <a:r>
              <a:rPr lang="en-US" sz="3200" dirty="0" smtClean="0"/>
              <a:t>)</a:t>
            </a:r>
          </a:p>
          <a:p>
            <a:r>
              <a:rPr lang="en-US" sz="3200" dirty="0" smtClean="0"/>
              <a:t> </a:t>
            </a:r>
            <a:r>
              <a:rPr lang="en-US" sz="3200" dirty="0"/>
              <a:t>Most written plays are </a:t>
            </a:r>
            <a:r>
              <a:rPr lang="en-US" sz="3200" dirty="0" smtClean="0"/>
              <a:t>comedies</a:t>
            </a:r>
          </a:p>
          <a:p>
            <a:r>
              <a:rPr lang="en-US" sz="3200" dirty="0" smtClean="0"/>
              <a:t> </a:t>
            </a:r>
            <a:r>
              <a:rPr lang="en-US" sz="3200" dirty="0"/>
              <a:t>The Comedy of Errors was his shortest </a:t>
            </a:r>
            <a:r>
              <a:rPr lang="en-US" sz="3200" dirty="0" smtClean="0"/>
              <a:t>play</a:t>
            </a:r>
            <a:endParaRPr lang="en-US" sz="3200" dirty="0"/>
          </a:p>
          <a:p>
            <a:r>
              <a:rPr lang="en-US" sz="3200" dirty="0" smtClean="0"/>
              <a:t>his </a:t>
            </a:r>
            <a:r>
              <a:rPr lang="en-US" sz="3200" dirty="0"/>
              <a:t>plays have inspired modern movies (The Lion King by Hamlet)</a:t>
            </a:r>
          </a:p>
        </p:txBody>
      </p:sp>
    </p:spTree>
    <p:extLst>
      <p:ext uri="{BB962C8B-B14F-4D97-AF65-F5344CB8AC3E}">
        <p14:creationId xmlns:p14="http://schemas.microsoft.com/office/powerpoint/2010/main" val="1431245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297409-81DD-4BED-89F6-6F380F5DA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6CF2F56-8CC6-14B6-75F4-DE53DF52AD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2039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F10001029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TF10001029" id="{ED3996BA-162B-43C7-B0E2-A5CA4E649741}" vid="{187088E4-27D7-4455-856F-4A44258D82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368</Words>
  <Application>Microsoft Office PowerPoint</Application>
  <PresentationFormat>Custom</PresentationFormat>
  <Paragraphs>67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TF10001029</vt:lpstr>
      <vt:lpstr>WILLIAM  SHAKESPEARE’S BIOGRPHY</vt:lpstr>
      <vt:lpstr>Shakespeare’s Early years </vt:lpstr>
      <vt:lpstr>Youth</vt:lpstr>
      <vt:lpstr>Marriage</vt:lpstr>
      <vt:lpstr>Family</vt:lpstr>
      <vt:lpstr>Lost Years </vt:lpstr>
      <vt:lpstr>Later years</vt:lpstr>
      <vt:lpstr>Shakespeare's work </vt:lpstr>
      <vt:lpstr>Top 5 Plays </vt:lpstr>
      <vt:lpstr>Facts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ContentShakespeare's LifeEarly YearsYouthMarriageFamily• Lost YearsLater YearsShakespeare's Workplays and poemsTop 5 PlaysFacts</dc:title>
  <dc:creator>918894478278</dc:creator>
  <cp:lastModifiedBy>Arun</cp:lastModifiedBy>
  <cp:revision>11</cp:revision>
  <dcterms:created xsi:type="dcterms:W3CDTF">2022-07-13T16:48:09Z</dcterms:created>
  <dcterms:modified xsi:type="dcterms:W3CDTF">2022-07-22T17:40:11Z</dcterms:modified>
</cp:coreProperties>
</file>